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20" r:id="rId76"/>
    <p:sldId id="318" r:id="rId77"/>
    <p:sldId id="314" r:id="rId78"/>
    <p:sldId id="348" r:id="rId79"/>
    <p:sldId id="323" r:id="rId80"/>
    <p:sldId id="339" r:id="rId81"/>
    <p:sldId id="340" r:id="rId82"/>
    <p:sldId id="344" r:id="rId83"/>
    <p:sldId id="346" r:id="rId84"/>
    <p:sldId id="347" r:id="rId85"/>
    <p:sldId id="345" r:id="rId86"/>
    <p:sldId id="342" r:id="rId87"/>
  </p:sldIdLst>
  <p:sldSz cx="9144000" cy="5143500" type="screen16x9"/>
  <p:notesSz cx="6858000" cy="9144000"/>
  <p:embeddedFontLst>
    <p:embeddedFont>
      <p:font typeface="Bebas Neue" panose="020B0606020202050201" pitchFamily="34" charset="0"/>
      <p:regular r:id="rId89"/>
    </p:embeddedFont>
    <p:embeddedFont>
      <p:font typeface="Cambria Math" panose="02040503050406030204" pitchFamily="18" charset="0"/>
      <p:regular r:id="rId90"/>
    </p:embeddedFont>
    <p:embeddedFont>
      <p:font typeface="Golos Text" panose="020B0604020202020204" charset="0"/>
      <p:regular r:id="rId91"/>
      <p:bold r:id="rId92"/>
    </p:embeddedFont>
    <p:embeddedFont>
      <p:font typeface="Golos Text Medium" panose="020B0604020202020204" charset="0"/>
      <p:regular r:id="rId93"/>
      <p:bold r:id="rId94"/>
    </p:embeddedFont>
    <p:embeddedFont>
      <p:font typeface="Roboto" panose="020000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1.fntdata"/><Relationship Id="rId9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1841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1.png"/></Relationships>
</file>

<file path=ppt/slides/_rels/slide7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1.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gridCol w="971925">
                  <a:extLst>
                    <a:ext uri="{9D8B030D-6E8A-4147-A177-3AD203B41FA5}">
                      <a16:colId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9523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9523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21539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1937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16300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16300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3077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3077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29854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29854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18712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25487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2262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36712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2" name="Google Shape;192;p19"/>
          <p:cNvSpPr txBox="1">
            <a:spLocks noGrp="1"/>
          </p:cNvSpPr>
          <p:nvPr>
            <p:ph type="subTitle" idx="8"/>
          </p:nvPr>
        </p:nvSpPr>
        <p:spPr>
          <a:xfrm>
            <a:off x="2050814" y="36712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Optimize Softmax</a:t>
            </a:r>
            <a:endParaRPr dirty="0"/>
          </a:p>
        </p:txBody>
      </p:sp>
      <p:cxnSp>
        <p:nvCxnSpPr>
          <p:cNvPr id="193" name="Google Shape;193;p19"/>
          <p:cNvCxnSpPr/>
          <p:nvPr/>
        </p:nvCxnSpPr>
        <p:spPr>
          <a:xfrm>
            <a:off x="1259000" y="39120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 name="Google Shape;191;p19"/>
          <p:cNvSpPr txBox="1">
            <a:spLocks/>
          </p:cNvSpPr>
          <p:nvPr/>
        </p:nvSpPr>
        <p:spPr>
          <a:xfrm>
            <a:off x="707588" y="4374098"/>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06</a:t>
            </a:r>
          </a:p>
        </p:txBody>
      </p:sp>
      <p:sp>
        <p:nvSpPr>
          <p:cNvPr id="19" name="Google Shape;192;p19"/>
          <p:cNvSpPr txBox="1">
            <a:spLocks/>
          </p:cNvSpPr>
          <p:nvPr/>
        </p:nvSpPr>
        <p:spPr>
          <a:xfrm>
            <a:off x="2043302" y="4374098"/>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Experiment</a:t>
            </a:r>
          </a:p>
        </p:txBody>
      </p:sp>
      <p:cxnSp>
        <p:nvCxnSpPr>
          <p:cNvPr id="20" name="Google Shape;193;p19"/>
          <p:cNvCxnSpPr/>
          <p:nvPr/>
        </p:nvCxnSpPr>
        <p:spPr>
          <a:xfrm>
            <a:off x="1251488" y="461484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712725">
                  <a:extLst>
                    <a:ext uri="{9D8B030D-6E8A-4147-A177-3AD203B41FA5}">
                      <a16:colId xmlns:a16="http://schemas.microsoft.com/office/drawing/2014/main" val="20004"/>
                    </a:ext>
                  </a:extLst>
                </a:gridCol>
                <a:gridCol w="712725">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t>
            </a:r>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learn</a:t>
            </a:r>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11913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val="20000"/>
                    </a:ext>
                  </a:extLst>
                </a:gridCol>
                <a:gridCol w="2210450">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The overall training strategy is to start with very large vocabulary and the iteratively reduce it</a:t>
            </a:r>
          </a:p>
        </p:txBody>
      </p:sp>
    </p:spTree>
    <p:extLst>
      <p:ext uri="{BB962C8B-B14F-4D97-AF65-F5344CB8AC3E}">
        <p14:creationId xmlns:p14="http://schemas.microsoft.com/office/powerpoint/2010/main" val="274646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extLst>
                        <a:ext uri="{9D8B030D-6E8A-4147-A177-3AD203B41FA5}">
                          <a16:colId xmlns:a16="http://schemas.microsoft.com/office/drawing/2014/main" val="20000"/>
                        </a:ext>
                      </a:extLst>
                    </a:gridCol>
                    <a:gridCol w="5566298">
                      <a:extLst>
                        <a:ext uri="{9D8B030D-6E8A-4147-A177-3AD203B41FA5}">
                          <a16:colId xmlns:a16="http://schemas.microsoft.com/office/drawing/2014/main" val="20001"/>
                        </a:ext>
                      </a:extLst>
                    </a:gridCol>
                  </a:tblGrid>
                  <a:tr h="423939">
                    <a:tc>
                      <a:txBody>
                        <a:bodyPr/>
                        <a:lstStyle/>
                        <a:p>
                          <a:pPr algn="ctr"/>
                          <a:r>
                            <a:rPr lang="en-US" dirty="0"/>
                            <a:t>Text</a:t>
                          </a:r>
                        </a:p>
                      </a:txBody>
                      <a:tcPr anchor="ctr"/>
                    </a:tc>
                    <a:tc>
                      <a:txBody>
                        <a:bodyPr/>
                        <a:lstStyle/>
                        <a:p>
                          <a:pPr algn="ctr"/>
                          <a:r>
                            <a:rPr lang="en-US" dirty="0"/>
                            <a:t>This is a sentence</a:t>
                          </a:r>
                        </a:p>
                      </a:txBody>
                      <a:tcPr anchor="ctr"/>
                    </a:tc>
                    <a:extLst>
                      <a:ext uri="{0D108BD9-81ED-4DB2-BD59-A6C34878D82A}">
                        <a16:rowId xmlns:a16="http://schemas.microsoft.com/office/drawing/2014/main" val="10000"/>
                      </a:ext>
                    </a:extLst>
                  </a:tr>
                  <a:tr h="1731172">
                    <a:tc>
                      <a:txBody>
                        <a:bodyPr/>
                        <a:lstStyle/>
                        <a:p>
                          <a:pPr algn="ctr"/>
                          <a:r>
                            <a:rPr lang="en-US" dirty="0"/>
                            <a:t>Sequence</a:t>
                          </a:r>
                          <a:r>
                            <a:rPr lang="en-US" baseline="0" dirty="0"/>
                            <a:t> of tokens</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1"/>
                      </a:ext>
                    </a:extLst>
                  </a:tr>
                  <a:tr h="827599">
                    <a:tc>
                      <a:txBody>
                        <a:bodyPr/>
                        <a:lstStyle/>
                        <a:p>
                          <a:pPr algn="ctr"/>
                          <a:r>
                            <a:rPr lang="en-US" dirty="0"/>
                            <a:t>Statistical Language</a:t>
                          </a:r>
                          <a:r>
                            <a:rPr lang="en-US" baseline="0" dirty="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extLst>
                      <a:ext uri="{0D108BD9-81ED-4DB2-BD59-A6C34878D82A}">
                        <a16:rowId xmlns:a16="http://schemas.microsoft.com/office/drawing/2014/main" val="10002"/>
                      </a:ext>
                    </a:extLst>
                  </a:tr>
                  <a:tr h="827599">
                    <a:tc>
                      <a:txBody>
                        <a:bodyPr/>
                        <a:lstStyle/>
                        <a:p>
                          <a:pPr algn="ctr"/>
                          <a:r>
                            <a:rPr lang="en-US" dirty="0"/>
                            <a:t>Unigram model</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panose="02040503050406030204" pitchFamily="18" charset="0"/>
                                        <a:ea typeface="Cambria Math"/>
                                      </a:rPr>
                                    </m:ctrlPr>
                                  </m:dPr>
                                  <m:e>
                                    <m:sSub>
                                      <m:sSubPr>
                                        <m:ctrlPr>
                                          <a:rPr lang="en-US" b="0" i="1" smtClean="0">
                                            <a:latin typeface="Cambria Math" panose="02040503050406030204" pitchFamily="18" charset="0"/>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panose="02040503050406030204" pitchFamily="18" charset="0"/>
                                        <a:ea typeface="Cambria Math"/>
                                      </a:rPr>
                                    </m:ctrlPr>
                                  </m:dPr>
                                  <m:e>
                                    <m:sSub>
                                      <m:sSubPr>
                                        <m:ctrlPr>
                                          <a:rPr lang="en-US" b="0" i="1" smtClean="0">
                                            <a:latin typeface="Cambria Math" panose="02040503050406030204" pitchFamily="18" charset="0"/>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This</a:t>
            </a:r>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is</a:t>
            </a:r>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sentence</a:t>
            </a:r>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_i</a:t>
            </a:r>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_a</a:t>
            </a:r>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_s</a:t>
            </a:r>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c</a:t>
            </a:r>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t>
            </a:r>
          </a:p>
        </p:txBody>
      </p:sp>
    </p:spTree>
    <p:extLst>
      <p:ext uri="{BB962C8B-B14F-4D97-AF65-F5344CB8AC3E}">
        <p14:creationId xmlns:p14="http://schemas.microsoft.com/office/powerpoint/2010/main" val="1416175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Tree>
    <p:extLst>
      <p:ext uri="{BB962C8B-B14F-4D97-AF65-F5344CB8AC3E}">
        <p14:creationId xmlns:p14="http://schemas.microsoft.com/office/powerpoint/2010/main" val="2181071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val="20000"/>
                        </a:ext>
                      </a:extLst>
                    </a:gridCol>
                    <a:gridCol w="2831086">
                      <a:extLst>
                        <a:ext uri="{9D8B030D-6E8A-4147-A177-3AD203B41FA5}">
                          <a16:colId xmlns:a16="http://schemas.microsoft.com/office/drawing/2014/main"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extLst>
                      <a:ext uri="{0D108BD9-81ED-4DB2-BD59-A6C34878D82A}">
                        <a16:rowId xmlns:a16="http://schemas.microsoft.com/office/drawing/2014/main"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3234651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log</m:t>
                                  </m:r>
                                </m:fName>
                                <m:e>
                                  <m:d>
                                    <m:dPr>
                                      <m:ctrlPr>
                                        <a:rPr lang="en-US" b="0" i="1" smtClean="0">
                                          <a:latin typeface="Cambria Math" panose="02040503050406030204" pitchFamily="18" charset="0"/>
                                          <a:ea typeface="Cambria Math"/>
                                        </a:rPr>
                                      </m:ctrlPr>
                                    </m:dPr>
                                    <m:e>
                                      <m:r>
                                        <a:rPr lang="en-US" b="0" i="1" smtClean="0">
                                          <a:latin typeface="Cambria Math"/>
                                          <a:ea typeface="Cambria Math"/>
                                        </a:rPr>
                                        <m:t>𝑃</m:t>
                                      </m:r>
                                      <m:d>
                                        <m:dPr>
                                          <m:ctrlPr>
                                            <a:rPr lang="en-US" b="0" i="1" smtClean="0">
                                              <a:latin typeface="Cambria Math" panose="02040503050406030204" pitchFamily="18" charset="0"/>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effectLst>
                  <a:outerShdw blurRad="38100" dist="38100" dir="2700000" algn="tl">
                    <a:srgbClr val="000000">
                      <a:alpha val="43137"/>
                    </a:srgbClr>
                  </a:outerShdw>
                </a:effectLst>
              </a:rPr>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val="20000"/>
                        </a:ext>
                      </a:extLst>
                    </a:gridCol>
                    <a:gridCol w="2831086">
                      <a:extLst>
                        <a:ext uri="{9D8B030D-6E8A-4147-A177-3AD203B41FA5}">
                          <a16:colId xmlns:a16="http://schemas.microsoft.com/office/drawing/2014/main"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441871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log</m:t>
                                  </m:r>
                                </m:fName>
                                <m:e>
                                  <m:d>
                                    <m:dPr>
                                      <m:ctrlPr>
                                        <a:rPr lang="en-US" b="0" i="1" smtClean="0">
                                          <a:latin typeface="Cambria Math" panose="02040503050406030204" pitchFamily="18" charset="0"/>
                                          <a:ea typeface="Cambria Math"/>
                                        </a:rPr>
                                      </m:ctrlPr>
                                    </m:dPr>
                                    <m:e>
                                      <m:r>
                                        <a:rPr lang="en-US" b="0" i="1" smtClean="0">
                                          <a:latin typeface="Cambria Math"/>
                                          <a:ea typeface="Cambria Math"/>
                                        </a:rPr>
                                        <m:t>𝑃</m:t>
                                      </m:r>
                                      <m:d>
                                        <m:dPr>
                                          <m:ctrlPr>
                                            <a:rPr lang="en-US" b="0" i="1" smtClean="0">
                                              <a:latin typeface="Cambria Math" panose="02040503050406030204" pitchFamily="18" charset="0"/>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extLst>
                    <a:ext uri="{9D8B030D-6E8A-4147-A177-3AD203B41FA5}">
                      <a16:colId xmlns:a16="http://schemas.microsoft.com/office/drawing/2014/main" val="20000"/>
                    </a:ext>
                  </a:extLst>
                </a:gridCol>
                <a:gridCol w="2787587">
                  <a:extLst>
                    <a:ext uri="{9D8B030D-6E8A-4147-A177-3AD203B41FA5}">
                      <a16:colId xmlns:a16="http://schemas.microsoft.com/office/drawing/2014/main" val="20001"/>
                    </a:ext>
                  </a:extLst>
                </a:gridCol>
              </a:tblGrid>
              <a:tr h="492332">
                <a:tc>
                  <a:txBody>
                    <a:bodyPr/>
                    <a:lstStyle/>
                    <a:p>
                      <a:pPr algn="ctr"/>
                      <a:r>
                        <a:rPr lang="en-US" dirty="0"/>
                        <a:t>With all vocabulary</a:t>
                      </a:r>
                    </a:p>
                  </a:txBody>
                  <a:tcPr anchor="ctr"/>
                </a:tc>
                <a:tc>
                  <a:txBody>
                    <a:bodyPr/>
                    <a:lstStyle/>
                    <a:p>
                      <a:pPr algn="ctr"/>
                      <a:r>
                        <a:rPr lang="en-US" dirty="0"/>
                        <a:t>170.04</a:t>
                      </a:r>
                    </a:p>
                  </a:txBody>
                  <a:tcPr anchor="ctr"/>
                </a:tc>
                <a:extLst>
                  <a:ext uri="{0D108BD9-81ED-4DB2-BD59-A6C34878D82A}">
                    <a16:rowId xmlns:a16="http://schemas.microsoft.com/office/drawing/2014/main" val="10000"/>
                  </a:ext>
                </a:extLst>
              </a:tr>
              <a:tr h="492332">
                <a:tc>
                  <a:txBody>
                    <a:bodyPr/>
                    <a:lstStyle/>
                    <a:p>
                      <a:pPr algn="ctr"/>
                      <a:r>
                        <a:rPr lang="en-US" dirty="0" err="1"/>
                        <a:t>ug</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1"/>
                  </a:ext>
                </a:extLst>
              </a:tr>
              <a:tr h="492332">
                <a:tc>
                  <a:txBody>
                    <a:bodyPr/>
                    <a:lstStyle/>
                    <a:p>
                      <a:pPr algn="ctr"/>
                      <a:r>
                        <a:rPr lang="en-US" dirty="0" err="1"/>
                        <a:t>pu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2"/>
                  </a:ext>
                </a:extLst>
              </a:tr>
              <a:tr h="492332">
                <a:tc>
                  <a:txBody>
                    <a:bodyPr/>
                    <a:lstStyle/>
                    <a:p>
                      <a:pPr algn="ctr"/>
                      <a:r>
                        <a:rPr lang="en-US" dirty="0" err="1"/>
                        <a:t>hu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3"/>
                  </a:ext>
                </a:extLst>
              </a:tr>
              <a:tr h="492332">
                <a:tc>
                  <a:txBody>
                    <a:bodyPr/>
                    <a:lstStyle/>
                    <a:p>
                      <a:pPr algn="ctr"/>
                      <a:r>
                        <a:rPr lang="en-US" dirty="0" err="1"/>
                        <a:t>lu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4"/>
                  </a:ext>
                </a:extLst>
              </a:tr>
              <a:tr h="492332">
                <a:tc>
                  <a:txBody>
                    <a:bodyPr/>
                    <a:lstStyle/>
                    <a:p>
                      <a:pPr algn="ctr"/>
                      <a:r>
                        <a:rPr lang="en-US" dirty="0"/>
                        <a:t>du</a:t>
                      </a:r>
                    </a:p>
                  </a:txBody>
                  <a:tcPr anchor="ctr"/>
                </a:tc>
                <a:tc>
                  <a:txBody>
                    <a:bodyPr/>
                    <a:lstStyle/>
                    <a:p>
                      <a:pPr algn="ctr"/>
                      <a:r>
                        <a:rPr lang="en-US" dirty="0"/>
                        <a:t>170.04</a:t>
                      </a:r>
                    </a:p>
                  </a:txBody>
                  <a:tcPr anchor="ctr"/>
                </a:tc>
                <a:extLst>
                  <a:ext uri="{0D108BD9-81ED-4DB2-BD59-A6C34878D82A}">
                    <a16:rowId xmlns:a16="http://schemas.microsoft.com/office/drawing/2014/main" val="10005"/>
                  </a:ext>
                </a:extLst>
              </a:tr>
              <a:tr h="492332">
                <a:tc>
                  <a:txBody>
                    <a:bodyPr/>
                    <a:lstStyle/>
                    <a:p>
                      <a:pPr algn="ctr"/>
                      <a:r>
                        <a:rPr lang="en-US" dirty="0" err="1"/>
                        <a:t>bu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6"/>
                  </a:ext>
                </a:extLst>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Random choose to remove</a:t>
            </a:r>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10/144</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val="20000"/>
                        </a:ext>
                      </a:extLst>
                    </a:gridCol>
                    <a:gridCol w="2831086">
                      <a:extLst>
                        <a:ext uri="{9D8B030D-6E8A-4147-A177-3AD203B41FA5}">
                          <a16:colId xmlns:a16="http://schemas.microsoft.com/office/drawing/2014/main"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val="10000"/>
                      </a:ext>
                    </a:extLst>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extLst>
                      <a:ext uri="{0D108BD9-81ED-4DB2-BD59-A6C34878D82A}">
                        <a16:rowId xmlns:a16="http://schemas.microsoft.com/office/drawing/2014/main"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053218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2.08e-02</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6.94e-03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log</m:t>
                                  </m:r>
                                </m:fName>
                                <m:e>
                                  <m:d>
                                    <m:dPr>
                                      <m:ctrlPr>
                                        <a:rPr lang="en-US" b="0" i="1" smtClean="0">
                                          <a:latin typeface="Cambria Math" panose="02040503050406030204" pitchFamily="18" charset="0"/>
                                          <a:ea typeface="Cambria Math"/>
                                        </a:rPr>
                                      </m:ctrlPr>
                                    </m:dPr>
                                    <m:e>
                                      <m:r>
                                        <a:rPr lang="en-US" b="0" i="1" smtClean="0">
                                          <a:latin typeface="Cambria Math"/>
                                          <a:ea typeface="Cambria Math"/>
                                        </a:rPr>
                                        <m:t>𝑃</m:t>
                                      </m:r>
                                      <m:d>
                                        <m:dPr>
                                          <m:ctrlPr>
                                            <a:rPr lang="en-US" b="0" i="1" smtClean="0">
                                              <a:latin typeface="Cambria Math" panose="02040503050406030204" pitchFamily="18" charset="0"/>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Should remove </a:t>
            </a:r>
            <a:r>
              <a:rPr lang="en-US" dirty="0" err="1">
                <a:solidFill>
                  <a:schemeClr val="accent1"/>
                </a:solidFill>
              </a:rPr>
              <a:t>bu</a:t>
            </a:r>
            <a:r>
              <a:rPr lang="en-US" dirty="0">
                <a:solidFill>
                  <a:schemeClr val="accent1"/>
                </a:solidFill>
              </a:rPr>
              <a:t> </a:t>
            </a:r>
            <a:r>
              <a:rPr lang="en-US" dirty="0"/>
              <a:t>first then to </a:t>
            </a:r>
            <a:r>
              <a:rPr lang="en-US" dirty="0" err="1">
                <a:solidFill>
                  <a:schemeClr val="accent1"/>
                </a:solidFill>
              </a:rPr>
              <a:t>lu</a:t>
            </a:r>
            <a:r>
              <a:rPr lang="en-US" dirty="0">
                <a:solidFill>
                  <a:schemeClr val="accent1"/>
                </a:solidFill>
              </a:rPr>
              <a:t> du</a:t>
            </a:r>
            <a:r>
              <a:rPr lang="en-US" dirty="0"/>
              <a:t> and so on</a:t>
            </a:r>
          </a:p>
        </p:txBody>
      </p:sp>
    </p:spTree>
    <p:extLst>
      <p:ext uri="{BB962C8B-B14F-4D97-AF65-F5344CB8AC3E}">
        <p14:creationId xmlns:p14="http://schemas.microsoft.com/office/powerpoint/2010/main" val="213289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18" name="Google Shape;218;p22"/>
          <p:cNvGraphicFramePr/>
          <p:nvPr>
            <p:extLst>
              <p:ext uri="{D42A27DB-BD31-4B8C-83A1-F6EECF244321}">
                <p14:modId xmlns:p14="http://schemas.microsoft.com/office/powerpoint/2010/main" val="1290019513"/>
              </p:ext>
            </p:extLst>
          </p:nvPr>
        </p:nvGraphicFramePr>
        <p:xfrm>
          <a:off x="952500" y="3458625"/>
          <a:ext cx="7239000" cy="396210"/>
        </p:xfrm>
        <a:graphic>
          <a:graphicData uri="http://schemas.openxmlformats.org/drawingml/2006/table">
            <a:tbl>
              <a:tblPr>
                <a:noFill/>
                <a:tableStyleId>{7D9A748A-5EDF-47A2-A65E-5F4390420DF3}</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3458399798"/>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dirty="0"/>
                        <a:t>-</a:t>
                      </a:r>
                      <a:endParaRPr dirty="0"/>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based</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2496133" y="1950014"/>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val="20000"/>
                    </a:ext>
                  </a:extLst>
                </a:gridCol>
                <a:gridCol w="2612500">
                  <a:extLst>
                    <a:ext uri="{9D8B030D-6E8A-4147-A177-3AD203B41FA5}">
                      <a16:colId xmlns:a16="http://schemas.microsoft.com/office/drawing/2014/main" val="20001"/>
                    </a:ext>
                  </a:extLst>
                </a:gridCol>
                <a:gridCol w="2612500">
                  <a:extLst>
                    <a:ext uri="{9D8B030D-6E8A-4147-A177-3AD203B41FA5}">
                      <a16:colId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val="20000"/>
                    </a:ext>
                  </a:extLst>
                </a:gridCol>
                <a:gridCol w="1994150">
                  <a:extLst>
                    <a:ext uri="{9D8B030D-6E8A-4147-A177-3AD203B41FA5}">
                      <a16:colId xmlns:a16="http://schemas.microsoft.com/office/drawing/2014/main" val="20001"/>
                    </a:ext>
                  </a:extLst>
                </a:gridCol>
                <a:gridCol w="1994150">
                  <a:extLst>
                    <a:ext uri="{9D8B030D-6E8A-4147-A177-3AD203B41FA5}">
                      <a16:colId xmlns:a16="http://schemas.microsoft.com/office/drawing/2014/main" val="20002"/>
                    </a:ext>
                  </a:extLst>
                </a:gridCol>
                <a:gridCol w="1994150">
                  <a:extLst>
                    <a:ext uri="{9D8B030D-6E8A-4147-A177-3AD203B41FA5}">
                      <a16:colId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283443C-EEFE-9F8F-CE39-718E787D6720}"/>
                  </a:ext>
                </a:extLst>
              </p:cNvPr>
              <p:cNvSpPr txBox="1"/>
              <p:nvPr/>
            </p:nvSpPr>
            <p:spPr>
              <a:xfrm>
                <a:off x="4462975" y="2021256"/>
                <a:ext cx="1596050"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p:sp>
            <p:nvSpPr>
              <p:cNvPr id="2" name="TextBox 1">
                <a:extLst>
                  <a:ext uri="{FF2B5EF4-FFF2-40B4-BE49-F238E27FC236}">
                    <a16:creationId xmlns:a16="http://schemas.microsoft.com/office/drawing/2014/main" id="{6283443C-EEFE-9F8F-CE39-718E787D6720}"/>
                  </a:ext>
                </a:extLst>
              </p:cNvPr>
              <p:cNvSpPr txBox="1">
                <a:spLocks noRot="1" noChangeAspect="1" noMove="1" noResize="1" noEditPoints="1" noAdjustHandles="1" noChangeArrowheads="1" noChangeShapeType="1" noTextEdit="1"/>
              </p:cNvSpPr>
              <p:nvPr/>
            </p:nvSpPr>
            <p:spPr>
              <a:xfrm>
                <a:off x="4462975" y="2021256"/>
                <a:ext cx="1596050" cy="215444"/>
              </a:xfrm>
              <a:prstGeom prst="rect">
                <a:avLst/>
              </a:prstGeom>
              <a:blipFill>
                <a:blip r:embed="rId4"/>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CD511B4-DCEE-EDA7-FE57-262E4738A874}"/>
                  </a:ext>
                </a:extLst>
              </p:cNvPr>
              <p:cNvSpPr txBox="1"/>
              <p:nvPr/>
            </p:nvSpPr>
            <p:spPr>
              <a:xfrm>
                <a:off x="6085903" y="2021256"/>
                <a:ext cx="1596050"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p:sp>
            <p:nvSpPr>
              <p:cNvPr id="3" name="TextBox 2">
                <a:extLst>
                  <a:ext uri="{FF2B5EF4-FFF2-40B4-BE49-F238E27FC236}">
                    <a16:creationId xmlns:a16="http://schemas.microsoft.com/office/drawing/2014/main" id="{8CD511B4-DCEE-EDA7-FE57-262E4738A874}"/>
                  </a:ext>
                </a:extLst>
              </p:cNvPr>
              <p:cNvSpPr txBox="1">
                <a:spLocks noRot="1" noChangeAspect="1" noMove="1" noResize="1" noEditPoints="1" noAdjustHandles="1" noChangeArrowheads="1" noChangeShapeType="1" noTextEdit="1"/>
              </p:cNvSpPr>
              <p:nvPr/>
            </p:nvSpPr>
            <p:spPr>
              <a:xfrm>
                <a:off x="6085903" y="2021256"/>
                <a:ext cx="1596050" cy="215444"/>
              </a:xfrm>
              <a:prstGeom prst="rect">
                <a:avLst/>
              </a:prstGeom>
              <a:blipFill>
                <a:blip r:embed="rId5"/>
                <a:stretch>
                  <a:fillRect b="-8571"/>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E6BD5C5-F83A-8561-E7D0-D6D2EB7010CD}"/>
                  </a:ext>
                </a:extLst>
              </p:cNvPr>
              <p:cNvSpPr txBox="1"/>
              <p:nvPr/>
            </p:nvSpPr>
            <p:spPr>
              <a:xfrm>
                <a:off x="4588575" y="2021256"/>
                <a:ext cx="1596050"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p:sp>
            <p:nvSpPr>
              <p:cNvPr id="2" name="TextBox 1">
                <a:extLst>
                  <a:ext uri="{FF2B5EF4-FFF2-40B4-BE49-F238E27FC236}">
                    <a16:creationId xmlns:a16="http://schemas.microsoft.com/office/drawing/2014/main" id="{0E6BD5C5-F83A-8561-E7D0-D6D2EB7010CD}"/>
                  </a:ext>
                </a:extLst>
              </p:cNvPr>
              <p:cNvSpPr txBox="1">
                <a:spLocks noRot="1" noChangeAspect="1" noMove="1" noResize="1" noEditPoints="1" noAdjustHandles="1" noChangeArrowheads="1" noChangeShapeType="1" noTextEdit="1"/>
              </p:cNvSpPr>
              <p:nvPr/>
            </p:nvSpPr>
            <p:spPr>
              <a:xfrm>
                <a:off x="4588575" y="2021256"/>
                <a:ext cx="1596050" cy="215444"/>
              </a:xfrm>
              <a:prstGeom prst="rect">
                <a:avLst/>
              </a:prstGeom>
              <a:blipFill>
                <a:blip r:embed="rId4"/>
                <a:stretch>
                  <a:fillRect b="-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E3334A25-71CC-6287-9E3F-B1A5E5AA6582}"/>
                  </a:ext>
                </a:extLst>
              </p:cNvPr>
              <p:cNvSpPr txBox="1"/>
              <p:nvPr/>
            </p:nvSpPr>
            <p:spPr>
              <a:xfrm>
                <a:off x="6184625" y="2021256"/>
                <a:ext cx="1596050"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p:sp>
            <p:nvSpPr>
              <p:cNvPr id="3" name="TextBox 2">
                <a:extLst>
                  <a:ext uri="{FF2B5EF4-FFF2-40B4-BE49-F238E27FC236}">
                    <a16:creationId xmlns:a16="http://schemas.microsoft.com/office/drawing/2014/main" id="{E3334A25-71CC-6287-9E3F-B1A5E5AA6582}"/>
                  </a:ext>
                </a:extLst>
              </p:cNvPr>
              <p:cNvSpPr txBox="1">
                <a:spLocks noRot="1" noChangeAspect="1" noMove="1" noResize="1" noEditPoints="1" noAdjustHandles="1" noChangeArrowheads="1" noChangeShapeType="1" noTextEdit="1"/>
              </p:cNvSpPr>
              <p:nvPr/>
            </p:nvSpPr>
            <p:spPr>
              <a:xfrm>
                <a:off x="6184625" y="2021256"/>
                <a:ext cx="1596050" cy="215444"/>
              </a:xfrm>
              <a:prstGeom prst="rect">
                <a:avLst/>
              </a:prstGeom>
              <a:blipFill>
                <a:blip r:embed="rId5"/>
                <a:stretch>
                  <a:fillRect b="-8571"/>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panose="02040503050406030204" pitchFamily="18" charset="0"/>
                            </a:rPr>
                          </m:ctrlPr>
                        </m:fPr>
                        <m:num>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panose="02040503050406030204" pitchFamily="18" charset="0"/>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Optimize Softmax</a:t>
            </a:r>
            <a:endParaRPr dirty="0"/>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val="2277549605"/>
                    </a:ext>
                  </a:extLst>
                </a:gridCol>
                <a:gridCol w="1241461">
                  <a:extLst>
                    <a:ext uri="{9D8B030D-6E8A-4147-A177-3AD203B41FA5}">
                      <a16:colId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panose="02040503050406030204" pitchFamily="18" charset="0"/>
                            </a:rPr>
                          </m:ctrlPr>
                        </m:dPr>
                        <m:e>
                          <m:r>
                            <a:rPr lang="en-US" sz="2000" b="0" i="1" smtClean="0">
                              <a:latin typeface="Cambria Math"/>
                            </a:rPr>
                            <m:t>𝑤</m:t>
                          </m:r>
                        </m:e>
                      </m:d>
                      <m:r>
                        <a:rPr lang="en-US" sz="2000" b="0" i="1" smtClean="0">
                          <a:latin typeface="Cambria Math"/>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panose="02040503050406030204" pitchFamily="18" charset="0"/>
                                </a:rPr>
                              </m:ctrlPr>
                            </m:naryPr>
                            <m:sub>
                              <m:sSub>
                                <m:sSubPr>
                                  <m:ctrlPr>
                                    <a:rPr lang="en-US" sz="2000" b="0" i="1" smtClean="0">
                                      <a:latin typeface="Cambria Math" panose="02040503050406030204" pitchFamily="18" charset="0"/>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panose="02040503050406030204" pitchFamily="18" charset="0"/>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panose="02040503050406030204" pitchFamily="18" charset="0"/>
                            </a:rPr>
                          </m:ctrlPr>
                        </m:dPr>
                        <m:e>
                          <m:r>
                            <a:rPr lang="en-US" sz="2000" b="0" i="1" smtClean="0">
                              <a:latin typeface="Cambria Math"/>
                            </a:rPr>
                            <m:t>𝑤</m:t>
                          </m:r>
                        </m:e>
                      </m:d>
                      <m:r>
                        <a:rPr lang="en-US" sz="2000" b="0" i="1" smtClean="0">
                          <a:latin typeface="Cambria Math"/>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panose="02040503050406030204" pitchFamily="18" charset="0"/>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panose="02040503050406030204" pitchFamily="18" charset="0"/>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panose="02040503050406030204" pitchFamily="18" charset="0"/>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a:solidFill>
                      <a:schemeClr val="dk1"/>
                    </a:solidFill>
                    <a:latin typeface="Golos Text"/>
                    <a:ea typeface="Golos Text"/>
                    <a:cs typeface="Golos Text"/>
                    <a:sym typeface="Golos Text"/>
                  </a:rPr>
                  <a:t> is parameter </a:t>
                </a:r>
                <a:r>
                  <a:rPr lang="en-US" dirty="0" err="1">
                    <a:solidFill>
                      <a:schemeClr val="dk1"/>
                    </a:solidFill>
                    <a:latin typeface="Golos Text"/>
                    <a:ea typeface="Golos Text"/>
                    <a:cs typeface="Golos Text"/>
                    <a:sym typeface="Golos Text"/>
                  </a:rPr>
                  <a:t>ns_exponent</a:t>
                </a:r>
                <a:r>
                  <a:rPr lang="en-US" dirty="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𝑃</m:t>
                        </m:r>
                      </m:e>
                      <m:sub>
                        <m:r>
                          <a:rPr lang="en-US" sz="1600" i="1">
                            <a:latin typeface="Cambria Math"/>
                          </a:rPr>
                          <m:t>𝑛</m:t>
                        </m:r>
                      </m:sub>
                    </m:sSub>
                    <m:d>
                      <m:dPr>
                        <m:ctrlPr>
                          <a:rPr lang="en-US" sz="1600" i="1">
                            <a:latin typeface="Cambria Math" panose="02040503050406030204" pitchFamily="18" charset="0"/>
                          </a:rPr>
                        </m:ctrlPr>
                      </m:dPr>
                      <m:e>
                        <m:r>
                          <a:rPr lang="en-US" sz="1600" i="1">
                            <a:latin typeface="Cambria Math"/>
                          </a:rPr>
                          <m:t>𝑤</m:t>
                        </m:r>
                      </m:e>
                    </m:d>
                  </m:oMath>
                </a14:m>
                <a:r>
                  <a:rPr lang="en-US" dirty="0">
                    <a:solidFill>
                      <a:schemeClr val="dk1"/>
                    </a:solidFill>
                    <a:latin typeface="Golos Text"/>
                    <a:ea typeface="Golos Text"/>
                    <a:cs typeface="Golos Text"/>
                    <a:sym typeface="Golos Text"/>
                  </a:rPr>
                  <a:t> is </a:t>
                </a:r>
                <a:r>
                  <a:rPr lang="en-US">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panose="02040503050406030204" pitchFamily="18" charset="0"/>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panose="02040503050406030204" pitchFamily="18" charset="0"/>
                              <a:ea typeface="Cambria Math" panose="02040503050406030204" pitchFamily="18" charset="0"/>
                            </a:rPr>
                          </m:ctrlPr>
                        </m:dPr>
                        <m:e>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val="1583063963"/>
                    </a:ext>
                  </a:extLst>
                </a:gridCol>
                <a:gridCol w="1006838">
                  <a:extLst>
                    <a:ext uri="{9D8B030D-6E8A-4147-A177-3AD203B41FA5}">
                      <a16:colId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478081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75918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26681</a:t>
            </a:r>
          </a:p>
          <a:p>
            <a:pPr lvl="0" indent="-333375">
              <a:buClr>
                <a:srgbClr val="3D4144"/>
              </a:buClr>
              <a:buSzPts val="1650"/>
              <a:buFont typeface="Roboto"/>
              <a:buChar char="-"/>
            </a:pPr>
            <a:r>
              <a:rPr lang="en-US" dirty="0"/>
              <a:t>Our goal:</a:t>
            </a:r>
          </a:p>
        </p:txBody>
      </p:sp>
      <p:sp>
        <p:nvSpPr>
          <p:cNvPr id="4" name="Google Shape;821;p74">
            <a:extLst>
              <a:ext uri="{FF2B5EF4-FFF2-40B4-BE49-F238E27FC236}">
                <a16:creationId xmlns:a16="http://schemas.microsoft.com/office/drawing/2014/main" id="{19670182-EDF8-1573-7B0C-DD742C7BCA16}"/>
              </a:ext>
            </a:extLst>
          </p:cNvPr>
          <p:cNvSpPr txBox="1">
            <a:spLocks/>
          </p:cNvSpPr>
          <p:nvPr/>
        </p:nvSpPr>
        <p:spPr>
          <a:xfrm>
            <a:off x="902968" y="2820001"/>
            <a:ext cx="1875750" cy="642290"/>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a:t>Skills</a:t>
            </a:r>
          </a:p>
          <a:p>
            <a:pPr marL="123825" indent="0" algn="ctr">
              <a:buClr>
                <a:srgbClr val="3D4144"/>
              </a:buClr>
              <a:buSzPts val="1650"/>
              <a:buNone/>
            </a:pPr>
            <a:r>
              <a:rPr lang="en-US" dirty="0"/>
              <a:t>Example: HTML</a:t>
            </a:r>
          </a:p>
        </p:txBody>
      </p:sp>
      <p:sp>
        <p:nvSpPr>
          <p:cNvPr id="3" name="Rounded Rectangle 2"/>
          <p:cNvSpPr/>
          <p:nvPr/>
        </p:nvSpPr>
        <p:spPr>
          <a:xfrm>
            <a:off x="3693117" y="2368789"/>
            <a:ext cx="2361460" cy="15447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Word Embedding</a:t>
            </a: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a16="http://schemas.microsoft.com/office/drawing/2014/main" id="{19670182-EDF8-1573-7B0C-DD742C7BCA16}"/>
                  </a:ext>
                </a:extLst>
              </p:cNvPr>
              <p:cNvSpPr txBox="1">
                <a:spLocks/>
              </p:cNvSpPr>
              <p:nvPr/>
            </p:nvSpPr>
            <p:spPr>
              <a:xfrm>
                <a:off x="6673450" y="2265145"/>
                <a:ext cx="1360845" cy="164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3</m:t>
                                                </m:r>
                                              </m:sub>
                                            </m:sSub>
                                          </m:e>
                                        </m:mr>
                                        <m:mr>
                                          <m:e>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panose="02040503050406030204" pitchFamily="18" charset="0"/>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panose="02040503050406030204" pitchFamily="18" charset="0"/>
                                      </a:rPr>
                                    </m:ctrlPr>
                                  </m:sSubPr>
                                  <m:e>
                                    <m:r>
                                      <a:rPr lang="en-US" i="1">
                                        <a:latin typeface="Cambria Math"/>
                                      </a:rPr>
                                      <m:t>𝑥</m:t>
                                    </m:r>
                                  </m:e>
                                  <m:sub>
                                    <m:r>
                                      <a:rPr lang="en-US" b="0" i="1" smtClean="0">
                                        <a:latin typeface="Cambria Math"/>
                                      </a:rPr>
                                      <m:t>𝑛</m:t>
                                    </m:r>
                                  </m:sub>
                                </m:sSub>
                              </m:e>
                            </m:mr>
                          </m:m>
                        </m:e>
                      </m:d>
                    </m:oMath>
                  </m:oMathPara>
                </a14:m>
                <a:endParaRPr lang="en-US" dirty="0"/>
              </a:p>
            </p:txBody>
          </p:sp>
        </mc:Choice>
        <mc:Fallback xmlns="">
          <p:sp>
            <p:nvSpPr>
              <p:cNvPr id="8" name="Google Shape;821;p74">
                <a:extLst>
                  <a:ext uri="{FF2B5EF4-FFF2-40B4-BE49-F238E27FC236}">
                    <a16:creationId xmlns="" xmlns:a16="http://schemas.microsoft.com/office/drawing/2014/main" id="{19670182-EDF8-1573-7B0C-DD742C7BCA16}"/>
                  </a:ext>
                </a:extLst>
              </p:cNvPr>
              <p:cNvSpPr txBox="1">
                <a:spLocks noRot="1" noChangeAspect="1" noMove="1" noResize="1" noEditPoints="1" noAdjustHandles="1" noChangeArrowheads="1" noChangeShapeType="1" noTextEdit="1"/>
              </p:cNvSpPr>
              <p:nvPr/>
            </p:nvSpPr>
            <p:spPr>
              <a:xfrm>
                <a:off x="6673450" y="2265145"/>
                <a:ext cx="1360845" cy="1642369"/>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778718" y="3141146"/>
            <a:ext cx="9143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6054577" y="3141146"/>
            <a:ext cx="10209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gridCol w="1293950">
                  <a:extLst>
                    <a:ext uri="{9D8B030D-6E8A-4147-A177-3AD203B41FA5}">
                      <a16:colId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Lower all skill in data</a:t>
            </a:r>
          </a:p>
          <a:p>
            <a:pPr lvl="0" indent="-333375">
              <a:buClr>
                <a:srgbClr val="3D4144"/>
              </a:buClr>
              <a:buSzPts val="1650"/>
              <a:buFont typeface="Roboto"/>
              <a:buChar char="-"/>
            </a:pPr>
            <a:r>
              <a:rPr lang="en-US" dirty="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a:t>With skill have same problem like CV and SQL Queries will handle manually.</a:t>
            </a:r>
          </a:p>
          <a:p>
            <a:pPr lvl="0" indent="-333375">
              <a:buClr>
                <a:srgbClr val="3D4144"/>
              </a:buClr>
              <a:buSzPts val="1650"/>
              <a:buFont typeface="Roboto"/>
              <a:buChar char="-"/>
            </a:pPr>
            <a:r>
              <a:rPr lang="en-US" dirty="0"/>
              <a:t>With skill have punctuation: them by space except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a:t>
            </a:r>
          </a:p>
        </p:txBody>
      </p:sp>
      <p:sp>
        <p:nvSpPr>
          <p:cNvPr id="9" name="Google Shape;821;p74">
            <a:extLst>
              <a:ext uri="{FF2B5EF4-FFF2-40B4-BE49-F238E27FC236}">
                <a16:creationId xmlns:a16="http://schemas.microsoft.com/office/drawing/2014/main"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Except:</a:t>
            </a:r>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Why don’t use Lemmatization:</a:t>
            </a:r>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Sass</a:t>
            </a: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Sass and </a:t>
            </a:r>
            <a:r>
              <a:rPr lang="en-US" dirty="0" err="1"/>
              <a:t>Sas</a:t>
            </a:r>
            <a:r>
              <a:rPr lang="en-US" dirty="0"/>
              <a:t> are two skills</a:t>
            </a:r>
          </a:p>
        </p:txBody>
      </p:sp>
    </p:spTree>
    <p:extLst>
      <p:ext uri="{BB962C8B-B14F-4D97-AF65-F5344CB8AC3E}">
        <p14:creationId xmlns:p14="http://schemas.microsoft.com/office/powerpoint/2010/main" val="2517636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Cut JD, each JD have length &gt; 15 will cut be 15.</a:t>
            </a:r>
          </a:p>
          <a:p>
            <a:pPr lvl="0" indent="-333375">
              <a:buClr>
                <a:srgbClr val="3D4144"/>
              </a:buClr>
              <a:buSzPts val="1650"/>
              <a:buFont typeface="Roboto"/>
              <a:buChar char="-"/>
            </a:pPr>
            <a:r>
              <a:rPr lang="en-US" dirty="0"/>
              <a:t>Remove all skills have frequency &lt;= 1.</a:t>
            </a:r>
          </a:p>
          <a:p>
            <a:pPr indent="-333375">
              <a:buClr>
                <a:srgbClr val="3D4144"/>
              </a:buClr>
              <a:buSzPts val="1650"/>
              <a:buFont typeface="Roboto"/>
              <a:buChar char="-"/>
            </a:pPr>
            <a:r>
              <a:rPr lang="en-US" dirty="0"/>
              <a:t>Shuffle data 5 times: number of JDs from 26681 to 26681 * 5 = 133405</a:t>
            </a:r>
          </a:p>
        </p:txBody>
      </p:sp>
      <p:pic>
        <p:nvPicPr>
          <p:cNvPr id="1031" name="Picture 7"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4"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11"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Valid and test</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221942" y="1096253"/>
            <a:ext cx="4083728" cy="3759832"/>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a:t>
            </a:r>
          </a:p>
          <a:p>
            <a:pPr lvl="1" indent="-333375">
              <a:buClr>
                <a:srgbClr val="3D4144"/>
              </a:buClr>
              <a:buSzPts val="1650"/>
              <a:buFont typeface="Roboto"/>
              <a:buChar char="-"/>
            </a:pPr>
            <a:r>
              <a:rPr lang="en-US" dirty="0"/>
              <a:t>Create top 20 skills relevant with each skill in datasets.</a:t>
            </a:r>
          </a:p>
          <a:p>
            <a:pPr lvl="1" indent="-333375">
              <a:buClr>
                <a:srgbClr val="3D4144"/>
              </a:buClr>
              <a:buSzPts val="1650"/>
              <a:buFont typeface="Roboto"/>
              <a:buChar char="-"/>
            </a:pPr>
            <a:r>
              <a:rPr lang="en-US" dirty="0"/>
              <a:t>Get top 20 skills  from model relevant for each and compare.</a:t>
            </a:r>
          </a:p>
          <a:p>
            <a:pPr lvl="0" indent="-333375">
              <a:buClr>
                <a:srgbClr val="3D4144"/>
              </a:buClr>
              <a:buSzPts val="1650"/>
              <a:buFont typeface="Roboto"/>
              <a:buChar char="-"/>
            </a:pPr>
            <a:r>
              <a:rPr lang="en-US" dirty="0"/>
              <a:t>Test</a:t>
            </a:r>
          </a:p>
          <a:p>
            <a:pPr lvl="1" indent="-333375">
              <a:buClr>
                <a:srgbClr val="3D4144"/>
              </a:buClr>
              <a:buSzPts val="1650"/>
              <a:buFont typeface="Roboto"/>
              <a:buChar char="-"/>
            </a:pPr>
            <a:r>
              <a:rPr lang="en-US" dirty="0"/>
              <a:t>Create top 20 skills relevant and all skills with each skill in datasets</a:t>
            </a:r>
          </a:p>
          <a:p>
            <a:pPr lvl="1" indent="-333375">
              <a:buClr>
                <a:srgbClr val="3D4144"/>
              </a:buClr>
              <a:buSzPts val="1650"/>
              <a:buFont typeface="Roboto"/>
              <a:buChar char="-"/>
            </a:pPr>
            <a:r>
              <a:rPr lang="en-US" dirty="0"/>
              <a:t>Get top 10 skills  from model relevant for each and compare.</a:t>
            </a:r>
          </a:p>
          <a:p>
            <a:pPr lvl="1" indent="-333375">
              <a:buClr>
                <a:srgbClr val="3D4144"/>
              </a:buClr>
              <a:buSzPts val="1650"/>
              <a:buFont typeface="Roboto"/>
              <a:buChar char="-"/>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extLst>
                    <a:ext uri="{9D8B030D-6E8A-4147-A177-3AD203B41FA5}">
                      <a16:colId xmlns:a16="http://schemas.microsoft.com/office/drawing/2014/main" val="20000"/>
                    </a:ext>
                  </a:extLst>
                </a:gridCol>
                <a:gridCol w="2752078">
                  <a:extLst>
                    <a:ext uri="{9D8B030D-6E8A-4147-A177-3AD203B41FA5}">
                      <a16:colId xmlns:a16="http://schemas.microsoft.com/office/drawing/2014/main" val="20001"/>
                    </a:ext>
                  </a:extLst>
                </a:gridCol>
              </a:tblGrid>
              <a:tr h="417429">
                <a:tc rowSpan="10">
                  <a:txBody>
                    <a:bodyPr/>
                    <a:lstStyle/>
                    <a:p>
                      <a:pPr algn="ctr"/>
                      <a:r>
                        <a:rPr lang="en-US" sz="1400" b="0" i="0" u="none" strike="noStrike" cap="none" dirty="0">
                          <a:solidFill>
                            <a:schemeClr val="dk1"/>
                          </a:solidFill>
                          <a:latin typeface="Golos Text"/>
                          <a:ea typeface="Golos Text"/>
                          <a:cs typeface="Golos Text"/>
                          <a:sym typeface="Golos Text"/>
                        </a:rPr>
                        <a:t>HTML</a:t>
                      </a:r>
                    </a:p>
                  </a:txBody>
                  <a:tcPr anchor="ctr"/>
                </a:tc>
                <a:tc>
                  <a:txBody>
                    <a:bodyPr/>
                    <a:lstStyle/>
                    <a:p>
                      <a:pPr algn="ctr"/>
                      <a:r>
                        <a:rPr lang="en-US" sz="1400" b="0" i="0" u="none" strike="noStrike" cap="none" dirty="0">
                          <a:solidFill>
                            <a:schemeClr val="dk1"/>
                          </a:solidFill>
                          <a:latin typeface="Golos Text"/>
                          <a:ea typeface="Golos Text"/>
                          <a:cs typeface="Golos Text"/>
                          <a:sym typeface="Golos Text"/>
                        </a:rPr>
                        <a:t>CSS</a:t>
                      </a:r>
                    </a:p>
                  </a:txBody>
                  <a:tcPr anchor="ctr"/>
                </a:tc>
                <a:extLst>
                  <a:ext uri="{0D108BD9-81ED-4DB2-BD59-A6C34878D82A}">
                    <a16:rowId xmlns:a16="http://schemas.microsoft.com/office/drawing/2014/main" val="10000"/>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val="10001"/>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val="10002"/>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Angular</a:t>
                      </a:r>
                    </a:p>
                  </a:txBody>
                  <a:tcPr anchor="ctr"/>
                </a:tc>
                <a:extLst>
                  <a:ext uri="{0D108BD9-81ED-4DB2-BD59-A6C34878D82A}">
                    <a16:rowId xmlns:a16="http://schemas.microsoft.com/office/drawing/2014/main" val="10003"/>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Typescript</a:t>
                      </a:r>
                    </a:p>
                  </a:txBody>
                  <a:tcPr anchor="ctr"/>
                </a:tc>
                <a:extLst>
                  <a:ext uri="{0D108BD9-81ED-4DB2-BD59-A6C34878D82A}">
                    <a16:rowId xmlns:a16="http://schemas.microsoft.com/office/drawing/2014/main" val="10004"/>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C#</a:t>
                      </a:r>
                    </a:p>
                  </a:txBody>
                  <a:tcPr anchor="ctr"/>
                </a:tc>
                <a:extLst>
                  <a:ext uri="{0D108BD9-81ED-4DB2-BD59-A6C34878D82A}">
                    <a16:rowId xmlns:a16="http://schemas.microsoft.com/office/drawing/2014/main" val="10005"/>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.NET</a:t>
                      </a:r>
                    </a:p>
                  </a:txBody>
                  <a:tcPr anchor="ctr"/>
                </a:tc>
                <a:extLst>
                  <a:ext uri="{0D108BD9-81ED-4DB2-BD59-A6C34878D82A}">
                    <a16:rowId xmlns:a16="http://schemas.microsoft.com/office/drawing/2014/main" val="10006"/>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UI</a:t>
                      </a:r>
                    </a:p>
                  </a:txBody>
                  <a:tcPr anchor="ctr"/>
                </a:tc>
                <a:extLst>
                  <a:ext uri="{0D108BD9-81ED-4DB2-BD59-A6C34878D82A}">
                    <a16:rowId xmlns:a16="http://schemas.microsoft.com/office/drawing/2014/main" val="10007"/>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UX</a:t>
                      </a:r>
                    </a:p>
                  </a:txBody>
                  <a:tcPr anchor="ctr"/>
                </a:tc>
                <a:extLst>
                  <a:ext uri="{0D108BD9-81ED-4DB2-BD59-A6C34878D82A}">
                    <a16:rowId xmlns:a16="http://schemas.microsoft.com/office/drawing/2014/main" val="10008"/>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t>
                      </a:r>
                    </a:p>
                  </a:txBody>
                  <a:tcPr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37700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668679637"/>
              </p:ext>
            </p:extLst>
          </p:nvPr>
        </p:nvGraphicFramePr>
        <p:xfrm>
          <a:off x="1452977" y="1134553"/>
          <a:ext cx="6528048" cy="3464076"/>
        </p:xfrm>
        <a:graphic>
          <a:graphicData uri="http://schemas.openxmlformats.org/drawingml/2006/table">
            <a:tbl>
              <a:tblPr firstRow="1" bandRow="1">
                <a:tableStyleId>{7D9A748A-5EDF-47A2-A65E-5F4390420DF3}</a:tableStyleId>
              </a:tblPr>
              <a:tblGrid>
                <a:gridCol w="2176016">
                  <a:extLst>
                    <a:ext uri="{9D8B030D-6E8A-4147-A177-3AD203B41FA5}">
                      <a16:colId xmlns:a16="http://schemas.microsoft.com/office/drawing/2014/main" val="20000"/>
                    </a:ext>
                  </a:extLst>
                </a:gridCol>
                <a:gridCol w="2176016">
                  <a:extLst>
                    <a:ext uri="{9D8B030D-6E8A-4147-A177-3AD203B41FA5}">
                      <a16:colId xmlns:a16="http://schemas.microsoft.com/office/drawing/2014/main" val="20001"/>
                    </a:ext>
                  </a:extLst>
                </a:gridCol>
                <a:gridCol w="2176016">
                  <a:extLst>
                    <a:ext uri="{9D8B030D-6E8A-4147-A177-3AD203B41FA5}">
                      <a16:colId xmlns:a16="http://schemas.microsoft.com/office/drawing/2014/main" val="20002"/>
                    </a:ext>
                  </a:extLst>
                </a:gridCol>
              </a:tblGrid>
              <a:tr h="314916">
                <a:tc>
                  <a:txBody>
                    <a:bodyPr/>
                    <a:lstStyle/>
                    <a:p>
                      <a:pPr algn="ct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Word2Vec</a:t>
                      </a:r>
                    </a:p>
                  </a:txBody>
                  <a:tcPr anchor="ctr"/>
                </a:tc>
                <a:tc>
                  <a:txBody>
                    <a:bodyPr/>
                    <a:lstStyle/>
                    <a:p>
                      <a:pPr algn="ctr"/>
                      <a:r>
                        <a:rPr lang="en-US" sz="1400" b="0" i="0" u="none" strike="noStrike" cap="none" dirty="0" err="1">
                          <a:solidFill>
                            <a:srgbClr val="000000"/>
                          </a:solidFill>
                          <a:latin typeface="Arial"/>
                          <a:ea typeface="Arial"/>
                          <a:cs typeface="Arial"/>
                          <a:sym typeface="Arial"/>
                        </a:rPr>
                        <a:t>fastText</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val="10000"/>
                  </a:ext>
                </a:extLst>
              </a:tr>
              <a:tr h="314916">
                <a:tc>
                  <a:txBody>
                    <a:bodyPr/>
                    <a:lstStyle/>
                    <a:p>
                      <a:pPr algn="ctr"/>
                      <a:r>
                        <a:rPr lang="en-US" sz="1400" b="0" i="0" u="none" strike="noStrike" cap="none" dirty="0" err="1">
                          <a:solidFill>
                            <a:srgbClr val="000000"/>
                          </a:solidFill>
                          <a:latin typeface="Arial"/>
                          <a:ea typeface="Arial"/>
                          <a:cs typeface="Arial"/>
                          <a:sym typeface="Arial"/>
                        </a:rPr>
                        <a:t>vector_size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extLst>
                  <a:ext uri="{0D108BD9-81ED-4DB2-BD59-A6C34878D82A}">
                    <a16:rowId xmlns:a16="http://schemas.microsoft.com/office/drawing/2014/main" val="10001"/>
                  </a:ext>
                </a:extLst>
              </a:tr>
              <a:tr h="314916">
                <a:tc>
                  <a:txBody>
                    <a:bodyPr/>
                    <a:lstStyle/>
                    <a:p>
                      <a:pPr algn="ctr"/>
                      <a:r>
                        <a:rPr lang="en-US" sz="1400" b="0" i="0" u="none" strike="noStrike" cap="none" dirty="0">
                          <a:solidFill>
                            <a:srgbClr val="000000"/>
                          </a:solidFill>
                          <a:latin typeface="Arial"/>
                          <a:ea typeface="Arial"/>
                          <a:cs typeface="Arial"/>
                          <a:sym typeface="Arial"/>
                        </a:rPr>
                        <a:t>window</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val="10002"/>
                  </a:ext>
                </a:extLst>
              </a:tr>
              <a:tr h="314916">
                <a:tc>
                  <a:txBody>
                    <a:bodyPr/>
                    <a:lstStyle/>
                    <a:p>
                      <a:pPr algn="ctr"/>
                      <a:r>
                        <a:rPr lang="en-US" sz="1400" b="0" i="0" u="none" strike="noStrike" cap="none" dirty="0" err="1">
                          <a:solidFill>
                            <a:srgbClr val="000000"/>
                          </a:solidFill>
                          <a:latin typeface="Arial"/>
                          <a:ea typeface="Arial"/>
                          <a:cs typeface="Arial"/>
                          <a:sym typeface="Arial"/>
                        </a:rPr>
                        <a:t>min_count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extLst>
                  <a:ext uri="{0D108BD9-81ED-4DB2-BD59-A6C34878D82A}">
                    <a16:rowId xmlns:a16="http://schemas.microsoft.com/office/drawing/2014/main" val="10003"/>
                  </a:ext>
                </a:extLst>
              </a:tr>
              <a:tr h="314916">
                <a:tc>
                  <a:txBody>
                    <a:bodyPr/>
                    <a:lstStyle/>
                    <a:p>
                      <a:pPr algn="ctr"/>
                      <a:r>
                        <a:rPr lang="en-US" sz="1400" b="0" i="0" u="none" strike="noStrike" cap="none" dirty="0">
                          <a:solidFill>
                            <a:srgbClr val="000000"/>
                          </a:solidFill>
                          <a:latin typeface="Arial"/>
                          <a:ea typeface="Arial"/>
                          <a:cs typeface="Arial"/>
                          <a:sym typeface="Arial"/>
                        </a:rPr>
                        <a:t>type model</a:t>
                      </a: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val="10004"/>
                  </a:ext>
                </a:extLst>
              </a:tr>
              <a:tr h="314916">
                <a:tc>
                  <a:txBody>
                    <a:bodyPr/>
                    <a:lstStyle/>
                    <a:p>
                      <a:pPr algn="ctr"/>
                      <a:r>
                        <a:rPr lang="en-US" sz="1400" b="0" i="0" u="none" strike="noStrike" cap="none" dirty="0">
                          <a:solidFill>
                            <a:srgbClr val="000000"/>
                          </a:solidFill>
                          <a:latin typeface="Arial"/>
                          <a:ea typeface="Arial"/>
                          <a:cs typeface="Arial"/>
                          <a:sym typeface="Arial"/>
                        </a:rPr>
                        <a:t>negative</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val="10005"/>
                  </a:ext>
                </a:extLst>
              </a:tr>
              <a:tr h="314916">
                <a:tc>
                  <a:txBody>
                    <a:bodyPr/>
                    <a:lstStyle/>
                    <a:p>
                      <a:pPr algn="ctr"/>
                      <a:r>
                        <a:rPr lang="en-US" sz="1400" b="0" i="0" u="none" strike="noStrike" cap="none" dirty="0" err="1">
                          <a:solidFill>
                            <a:srgbClr val="000000"/>
                          </a:solidFill>
                          <a:latin typeface="Arial"/>
                          <a:ea typeface="Arial"/>
                          <a:cs typeface="Arial"/>
                          <a:sym typeface="Arial"/>
                        </a:rPr>
                        <a:t>ns_exponent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val="10006"/>
                  </a:ext>
                </a:extLst>
              </a:tr>
              <a:tr h="314916">
                <a:tc>
                  <a:txBody>
                    <a:bodyPr/>
                    <a:lstStyle/>
                    <a:p>
                      <a:pPr algn="ctr"/>
                      <a:r>
                        <a:rPr lang="en-US" sz="1400" b="0" i="0" u="none" strike="noStrike" cap="none" dirty="0" err="1">
                          <a:solidFill>
                            <a:srgbClr val="000000"/>
                          </a:solidFill>
                          <a:latin typeface="Arial"/>
                          <a:ea typeface="Arial"/>
                          <a:cs typeface="Arial"/>
                          <a:sym typeface="Arial"/>
                        </a:rPr>
                        <a:t>hs</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extLst>
                  <a:ext uri="{0D108BD9-81ED-4DB2-BD59-A6C34878D82A}">
                    <a16:rowId xmlns:a16="http://schemas.microsoft.com/office/drawing/2014/main" val="10007"/>
                  </a:ext>
                </a:extLst>
              </a:tr>
              <a:tr h="314916">
                <a:tc>
                  <a:txBody>
                    <a:bodyPr/>
                    <a:lstStyle/>
                    <a:p>
                      <a:pPr algn="ctr"/>
                      <a:r>
                        <a:rPr lang="en-US" sz="1400" b="0" i="0" u="none" strike="noStrike" cap="none" dirty="0">
                          <a:solidFill>
                            <a:srgbClr val="000000"/>
                          </a:solidFill>
                          <a:latin typeface="Arial"/>
                          <a:ea typeface="Arial"/>
                          <a:cs typeface="Arial"/>
                          <a:sym typeface="Arial"/>
                        </a:rPr>
                        <a:t>learning rate</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extLst>
                  <a:ext uri="{0D108BD9-81ED-4DB2-BD59-A6C34878D82A}">
                    <a16:rowId xmlns:a16="http://schemas.microsoft.com/office/drawing/2014/main" val="10008"/>
                  </a:ext>
                </a:extLst>
              </a:tr>
              <a:tr h="314916">
                <a:tc>
                  <a:txBody>
                    <a:bodyPr/>
                    <a:lstStyle/>
                    <a:p>
                      <a:pPr algn="ctr"/>
                      <a:r>
                        <a:rPr lang="en-US" sz="1400" b="0" i="0" u="none" strike="noStrike" cap="none" dirty="0" err="1">
                          <a:solidFill>
                            <a:srgbClr val="000000"/>
                          </a:solidFill>
                          <a:latin typeface="Arial"/>
                          <a:ea typeface="Arial"/>
                          <a:cs typeface="Arial"/>
                          <a:sym typeface="Arial"/>
                        </a:rPr>
                        <a:t>min_n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val="10009"/>
                  </a:ext>
                </a:extLst>
              </a:tr>
              <a:tr h="314916">
                <a:tc>
                  <a:txBody>
                    <a:bodyPr/>
                    <a:lstStyle/>
                    <a:p>
                      <a:pPr algn="ctr"/>
                      <a:r>
                        <a:rPr lang="en-US" sz="1400" b="0" i="0" u="none" strike="noStrike" cap="none" dirty="0" err="1">
                          <a:solidFill>
                            <a:srgbClr val="000000"/>
                          </a:solidFill>
                          <a:latin typeface="Arial"/>
                          <a:ea typeface="Arial"/>
                          <a:cs typeface="Arial"/>
                          <a:sym typeface="Arial"/>
                        </a:rPr>
                        <a:t>max_n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8</a:t>
                      </a: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4978298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574476178"/>
              </p:ext>
            </p:extLst>
          </p:nvPr>
        </p:nvGraphicFramePr>
        <p:xfrm>
          <a:off x="893685" y="2119973"/>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val="20000"/>
                    </a:ext>
                  </a:extLst>
                </a:gridCol>
                <a:gridCol w="3741396">
                  <a:extLst>
                    <a:ext uri="{9D8B030D-6E8A-4147-A177-3AD203B41FA5}">
                      <a16:colId xmlns:a16="http://schemas.microsoft.com/office/drawing/2014/main" val="20001"/>
                    </a:ext>
                  </a:extLst>
                </a:gridCol>
                <a:gridCol w="2439387">
                  <a:extLst>
                    <a:ext uri="{9D8B030D-6E8A-4147-A177-3AD203B41FA5}">
                      <a16:colId xmlns:a16="http://schemas.microsoft.com/office/drawing/2014/main"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val="10000"/>
                  </a:ext>
                </a:extLst>
              </a:tr>
              <a:tr h="929574">
                <a:tc>
                  <a:txBody>
                    <a:bodyPr/>
                    <a:lstStyle/>
                    <a:p>
                      <a:pPr algn="ctr"/>
                      <a:r>
                        <a:rPr lang="en-US" dirty="0"/>
                        <a:t>Accuracy</a:t>
                      </a:r>
                    </a:p>
                  </a:txBody>
                  <a:tcPr anchor="ctr"/>
                </a:tc>
                <a:tc>
                  <a:txBody>
                    <a:bodyPr/>
                    <a:lstStyle/>
                    <a:p>
                      <a:pPr algn="ctr"/>
                      <a:r>
                        <a:rPr lang="en-US" dirty="0"/>
                        <a:t>0.31</a:t>
                      </a:r>
                    </a:p>
                  </a:txBody>
                  <a:tcPr anchor="ctr"/>
                </a:tc>
                <a:tc>
                  <a:txBody>
                    <a:bodyPr/>
                    <a:lstStyle/>
                    <a:p>
                      <a:pPr algn="ctr"/>
                      <a:r>
                        <a:rPr lang="en-US" dirty="0"/>
                        <a:t>0.34</a:t>
                      </a:r>
                    </a:p>
                  </a:txBody>
                  <a:tcPr anchor="ctr"/>
                </a:tc>
                <a:extLst>
                  <a:ext uri="{0D108BD9-81ED-4DB2-BD59-A6C34878D82A}">
                    <a16:rowId xmlns:a16="http://schemas.microsoft.com/office/drawing/2014/main" val="10001"/>
                  </a:ext>
                </a:extLst>
              </a:tr>
            </a:tbl>
          </a:graphicData>
        </a:graphic>
      </p:graphicFrame>
      <p:sp>
        <p:nvSpPr>
          <p:cNvPr id="6"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275209" y="1229418"/>
            <a:ext cx="2476870" cy="51060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 result</a:t>
            </a:r>
          </a:p>
        </p:txBody>
      </p:sp>
    </p:spTree>
    <p:extLst>
      <p:ext uri="{BB962C8B-B14F-4D97-AF65-F5344CB8AC3E}">
        <p14:creationId xmlns:p14="http://schemas.microsoft.com/office/powerpoint/2010/main" val="588084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430222970"/>
              </p:ext>
            </p:extLst>
          </p:nvPr>
        </p:nvGraphicFramePr>
        <p:xfrm>
          <a:off x="760520" y="3087639"/>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val="20000"/>
                    </a:ext>
                  </a:extLst>
                </a:gridCol>
                <a:gridCol w="3741396">
                  <a:extLst>
                    <a:ext uri="{9D8B030D-6E8A-4147-A177-3AD203B41FA5}">
                      <a16:colId xmlns:a16="http://schemas.microsoft.com/office/drawing/2014/main" val="20001"/>
                    </a:ext>
                  </a:extLst>
                </a:gridCol>
                <a:gridCol w="2439387">
                  <a:extLst>
                    <a:ext uri="{9D8B030D-6E8A-4147-A177-3AD203B41FA5}">
                      <a16:colId xmlns:a16="http://schemas.microsoft.com/office/drawing/2014/main"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val="10000"/>
                  </a:ext>
                </a:extLst>
              </a:tr>
              <a:tr h="929574">
                <a:tc>
                  <a:txBody>
                    <a:bodyPr/>
                    <a:lstStyle/>
                    <a:p>
                      <a:pPr algn="ctr"/>
                      <a:r>
                        <a:rPr lang="en-US" dirty="0"/>
                        <a:t>Accuracy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0.071</a:t>
                      </a:r>
                      <a:endParaRPr lang="en-US" dirty="0"/>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a:t>
                      </a:r>
                      <a:endParaRPr lang="en-US" dirty="0"/>
                    </a:p>
                  </a:txBody>
                  <a:tcPr anchor="ct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19258664"/>
              </p:ext>
            </p:extLst>
          </p:nvPr>
        </p:nvGraphicFramePr>
        <p:xfrm>
          <a:off x="762001" y="1668692"/>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val="20000"/>
                    </a:ext>
                  </a:extLst>
                </a:gridCol>
                <a:gridCol w="3741396">
                  <a:extLst>
                    <a:ext uri="{9D8B030D-6E8A-4147-A177-3AD203B41FA5}">
                      <a16:colId xmlns:a16="http://schemas.microsoft.com/office/drawing/2014/main" val="20001"/>
                    </a:ext>
                  </a:extLst>
                </a:gridCol>
                <a:gridCol w="2439387">
                  <a:extLst>
                    <a:ext uri="{9D8B030D-6E8A-4147-A177-3AD203B41FA5}">
                      <a16:colId xmlns:a16="http://schemas.microsoft.com/office/drawing/2014/main"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val="10000"/>
                  </a:ext>
                </a:extLst>
              </a:tr>
              <a:tr h="929574">
                <a:tc>
                  <a:txBody>
                    <a:bodyPr/>
                    <a:lstStyle/>
                    <a:p>
                      <a:pPr algn="ctr"/>
                      <a:r>
                        <a:rPr lang="en-US" dirty="0"/>
                        <a:t>Accuracy</a:t>
                      </a:r>
                    </a:p>
                  </a:txBody>
                  <a:tcPr anchor="ctr"/>
                </a:tc>
                <a:tc>
                  <a:txBody>
                    <a:bodyPr/>
                    <a:lstStyle/>
                    <a:p>
                      <a:pPr algn="ctr"/>
                      <a:r>
                        <a:rPr lang="en-US" dirty="0"/>
                        <a:t>0.17</a:t>
                      </a:r>
                    </a:p>
                  </a:txBody>
                  <a:tcPr anchor="ctr"/>
                </a:tc>
                <a:tc>
                  <a:txBody>
                    <a:bodyPr/>
                    <a:lstStyle/>
                    <a:p>
                      <a:pPr algn="ctr"/>
                      <a:r>
                        <a:rPr lang="en-US" dirty="0"/>
                        <a:t>0.18</a:t>
                      </a:r>
                    </a:p>
                  </a:txBody>
                  <a:tcPr anchor="ctr"/>
                </a:tc>
                <a:extLst>
                  <a:ext uri="{0D108BD9-81ED-4DB2-BD59-A6C34878D82A}">
                    <a16:rowId xmlns:a16="http://schemas.microsoft.com/office/drawing/2014/main" val="10001"/>
                  </a:ext>
                </a:extLst>
              </a:tr>
            </a:tbl>
          </a:graphicData>
        </a:graphic>
      </p:graphicFrame>
      <p:sp>
        <p:nvSpPr>
          <p:cNvPr id="6"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221942" y="1096252"/>
            <a:ext cx="4518734" cy="466217"/>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Test result</a:t>
            </a:r>
          </a:p>
        </p:txBody>
      </p:sp>
    </p:spTree>
    <p:extLst>
      <p:ext uri="{BB962C8B-B14F-4D97-AF65-F5344CB8AC3E}">
        <p14:creationId xmlns:p14="http://schemas.microsoft.com/office/powerpoint/2010/main" val="1126187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a:t>Thanks!</a:t>
            </a:r>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a:t>Any questions?</a:t>
            </a:r>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gridCol w="382850">
                  <a:extLst>
                    <a:ext uri="{9D8B030D-6E8A-4147-A177-3AD203B41FA5}">
                      <a16:colId xmlns:a16="http://schemas.microsoft.com/office/drawing/2014/main" val="20017"/>
                    </a:ext>
                  </a:extLst>
                </a:gridCol>
                <a:gridCol w="382850">
                  <a:extLst>
                    <a:ext uri="{9D8B030D-6E8A-4147-A177-3AD203B41FA5}">
                      <a16:colId xmlns:a16="http://schemas.microsoft.com/office/drawing/2014/main" val="20018"/>
                    </a:ext>
                  </a:extLst>
                </a:gridCol>
                <a:gridCol w="382850">
                  <a:extLst>
                    <a:ext uri="{9D8B030D-6E8A-4147-A177-3AD203B41FA5}">
                      <a16:colId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1426</TotalTime>
  <Words>4256</Words>
  <Application>Microsoft Office PowerPoint</Application>
  <PresentationFormat>On-screen Show (16:9)</PresentationFormat>
  <Paragraphs>2053</Paragraphs>
  <Slides>86</Slides>
  <Notes>86</Notes>
  <HiddenSlides>18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Cambria Math</vt:lpstr>
      <vt:lpstr>Bebas Neue</vt:lpstr>
      <vt:lpstr>Roboto</vt:lpstr>
      <vt:lpstr>Golos Text</vt:lpstr>
      <vt:lpstr>Golos Text Medium</vt:lpstr>
      <vt:lpstr>Courier New</vt:lpstr>
      <vt:lpstr>Times New Roman</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Optimize Softmax</vt:lpstr>
      <vt:lpstr>Negative Sampling</vt:lpstr>
      <vt:lpstr>Negative Sampling</vt:lpstr>
      <vt:lpstr>Negative Sampling</vt:lpstr>
      <vt:lpstr>Hierarchical Softmax</vt:lpstr>
      <vt:lpstr>Hierarchical Softmax</vt:lpstr>
      <vt:lpstr>Hierarchical Softmax</vt:lpstr>
      <vt:lpstr>Experiment</vt:lpstr>
      <vt:lpstr>Data</vt:lpstr>
      <vt:lpstr>Data</vt:lpstr>
      <vt:lpstr>Data Processing</vt:lpstr>
      <vt:lpstr>Data Processing</vt:lpstr>
      <vt:lpstr>Valid and test</vt:lpstr>
      <vt:lpstr>Model Parameters</vt:lpstr>
      <vt:lpstr>Experiment Result</vt:lpstr>
      <vt:lpstr>Experiment Result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cp:lastModifiedBy>
  <cp:revision>244</cp:revision>
  <dcterms:modified xsi:type="dcterms:W3CDTF">2023-10-02T14:24:37Z</dcterms:modified>
</cp:coreProperties>
</file>